
<file path=[Content_Types].xml><?xml version="1.0" encoding="utf-8"?>
<Types xmlns="http://schemas.openxmlformats.org/package/2006/content-types">
  <Default Extension="docx" ContentType="application/vnd.openxmlformats-officedocument.wordprocessingml.documen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78" r:id="rId5"/>
    <p:sldId id="279" r:id="rId6"/>
    <p:sldId id="280" r:id="rId7"/>
    <p:sldId id="256" r:id="rId8"/>
    <p:sldId id="258" r:id="rId9"/>
    <p:sldId id="259" r:id="rId10"/>
    <p:sldId id="281" r:id="rId11"/>
    <p:sldId id="261" r:id="rId12"/>
    <p:sldId id="282" r:id="rId13"/>
    <p:sldId id="283" r:id="rId14"/>
    <p:sldId id="284" r:id="rId15"/>
    <p:sldId id="285" r:id="rId16"/>
    <p:sldId id="286" r:id="rId17"/>
    <p:sldId id="287" r:id="rId18"/>
    <p:sldId id="288" r:id="rId19"/>
    <p:sldId id="289" r:id="rId20"/>
    <p:sldId id="260" r:id="rId21"/>
    <p:sldId id="290" r:id="rId22"/>
    <p:sldId id="262" r:id="rId23"/>
    <p:sldId id="292" r:id="rId24"/>
    <p:sldId id="293"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7" autoAdjust="0"/>
    <p:restoredTop sz="94619" autoAdjust="0"/>
  </p:normalViewPr>
  <p:slideViewPr>
    <p:cSldViewPr snapToGrid="0">
      <p:cViewPr varScale="1">
        <p:scale>
          <a:sx n="72" d="100"/>
          <a:sy n="72" d="100"/>
        </p:scale>
        <p:origin x="60" y="7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8/16/2022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package" Target="../embeddings/Microsoft_Word_Document.docx"/><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Fundamentals of Information System Security</a:t>
            </a:r>
            <a:br>
              <a:rPr lang="en-US" sz="4000" dirty="0"/>
            </a:br>
            <a:r>
              <a:rPr lang="en-US" sz="4000" dirty="0"/>
              <a:t>SEC285</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2"/>
            <a:ext cx="3485072" cy="1279583"/>
          </a:xfrm>
        </p:spPr>
        <p:txBody>
          <a:bodyPr>
            <a:normAutofit fontScale="92500"/>
          </a:bodyPr>
          <a:lstStyle/>
          <a:p>
            <a:pPr algn="l"/>
            <a:r>
              <a:rPr lang="en-US" sz="2300" dirty="0"/>
              <a:t>Presented by </a:t>
            </a:r>
            <a:br>
              <a:rPr lang="en-US" sz="2300" dirty="0"/>
            </a:br>
            <a:r>
              <a:rPr lang="en-US" sz="2300" dirty="0"/>
              <a:t>Edward Alvarado</a:t>
            </a:r>
          </a:p>
          <a:p>
            <a:pPr algn="l"/>
            <a:r>
              <a:rPr lang="en-US" dirty="0"/>
              <a:t>July 2022</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5445" y="0"/>
            <a:ext cx="6421109" cy="1562986"/>
          </a:xfrm>
        </p:spPr>
        <p:txBody>
          <a:bodyPr anchor="ctr">
            <a:normAutofit fontScale="90000"/>
          </a:bodyPr>
          <a:lstStyle/>
          <a:p>
            <a:pPr>
              <a:lnSpc>
                <a:spcPct val="90000"/>
              </a:lnSpc>
            </a:pPr>
            <a:br>
              <a:rPr lang="en-US" sz="3600" dirty="0"/>
            </a:br>
            <a:r>
              <a:rPr lang="en-US" sz="3600" dirty="0"/>
              <a:t>Module 4</a:t>
            </a:r>
            <a:br>
              <a:rPr lang="en-US" sz="3600" dirty="0"/>
            </a:br>
            <a:r>
              <a:rPr lang="en-US" sz="3600" dirty="0"/>
              <a:t>Bring Your Own Device (BYOD) </a:t>
            </a:r>
            <a:br>
              <a:rPr lang="en-US" sz="3600" dirty="0"/>
            </a:br>
            <a:r>
              <a:rPr lang="en-US" sz="3600" dirty="0"/>
              <a:t>Security Policy </a:t>
            </a:r>
            <a:br>
              <a:rPr lang="en-US" sz="3600" dirty="0"/>
            </a:br>
            <a:endParaRPr lang="en-US" sz="3600" dirty="0"/>
          </a:p>
        </p:txBody>
      </p:sp>
      <p:sp>
        <p:nvSpPr>
          <p:cNvPr id="3" name="TextBox 2">
            <a:extLst>
              <a:ext uri="{FF2B5EF4-FFF2-40B4-BE49-F238E27FC236}">
                <a16:creationId xmlns:a16="http://schemas.microsoft.com/office/drawing/2014/main" id="{2244AF2D-E021-DB77-A534-0C4941B4A52D}"/>
              </a:ext>
            </a:extLst>
          </p:cNvPr>
          <p:cNvSpPr txBox="1"/>
          <p:nvPr/>
        </p:nvSpPr>
        <p:spPr>
          <a:xfrm>
            <a:off x="2015436" y="2211572"/>
            <a:ext cx="8161127" cy="3139321"/>
          </a:xfrm>
          <a:prstGeom prst="rect">
            <a:avLst/>
          </a:prstGeom>
          <a:noFill/>
        </p:spPr>
        <p:txBody>
          <a:bodyPr wrap="square" rtlCol="0">
            <a:spAutoFit/>
          </a:bodyPr>
          <a:lstStyle/>
          <a:p>
            <a:pPr marL="285750" indent="-285750">
              <a:buFont typeface="Wingdings" panose="05000000000000000000" pitchFamily="2" charset="2"/>
              <a:buChar char="Ø"/>
            </a:pPr>
            <a:r>
              <a:rPr lang="en-US" spc="5" dirty="0">
                <a:latin typeface="Times New Roman" panose="02020603050405020304" pitchFamily="18" charset="0"/>
                <a:ea typeface="Times New Roman" panose="02020603050405020304" pitchFamily="18" charset="0"/>
                <a:cs typeface="Times New Roman" panose="02020603050405020304" pitchFamily="18" charset="0"/>
              </a:rPr>
              <a:t>Module 4 broaches the topic of security policies and their importance within organizations.</a:t>
            </a:r>
          </a:p>
          <a:p>
            <a:pPr marL="285750" indent="-285750">
              <a:buFont typeface="Wingdings" panose="05000000000000000000" pitchFamily="2" charset="2"/>
              <a:buChar char="Ø"/>
            </a:pPr>
            <a:endPar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The purpose of this security policy is to address the vulnerabilities that exists </a:t>
            </a:r>
          </a:p>
          <a:p>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within the organization. Americans were hit by an unprecedented rise in </a:t>
            </a:r>
          </a:p>
          <a:p>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cybercrime in 2021, with nearly 850,000 reports to the FBI and losses surpassing</a:t>
            </a:r>
          </a:p>
          <a:p>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$6.9 billion.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It is estimated that, worldwide, cybercrimes will cost $10.5 </a:t>
            </a:r>
          </a:p>
          <a:p>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trillion annually by 2025. Getting ahead of the curve to close off vulnerabilities </a:t>
            </a:r>
          </a:p>
          <a:p>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will help curb losses and maintain company resources.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2209799" y="1158951"/>
            <a:ext cx="2556704" cy="1189382"/>
          </a:xfrm>
        </p:spPr>
        <p:txBody>
          <a:bodyPr>
            <a:normAutofit/>
          </a:bodyPr>
          <a:lstStyle/>
          <a:p>
            <a:r>
              <a:rPr lang="en-US" dirty="0">
                <a:solidFill>
                  <a:schemeClr val="tx1"/>
                </a:solidFill>
              </a:rPr>
              <a:t>BYOD Security Policy</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2456410" y="2856308"/>
            <a:ext cx="2063483" cy="2858691"/>
          </a:xfrm>
        </p:spPr>
        <p:txBody>
          <a:bodyPr>
            <a:normAutofit/>
          </a:bodyPr>
          <a:lstStyle/>
          <a:p>
            <a:r>
              <a:rPr lang="en-US" sz="2000" dirty="0">
                <a:solidFill>
                  <a:schemeClr val="tx1"/>
                </a:solidFill>
              </a:rPr>
              <a:t>This slide should have the complete security policy template inserted as an object</a:t>
            </a:r>
            <a:r>
              <a:rPr lang="en-US" dirty="0">
                <a:solidFill>
                  <a:schemeClr val="bg1"/>
                </a:solidFill>
              </a:rPr>
              <a:t>.</a:t>
            </a:r>
          </a:p>
        </p:txBody>
      </p:sp>
      <p:sp>
        <p:nvSpPr>
          <p:cNvPr id="3" name="Rectangle: Rounded Corners 2">
            <a:extLst>
              <a:ext uri="{FF2B5EF4-FFF2-40B4-BE49-F238E27FC236}">
                <a16:creationId xmlns:a16="http://schemas.microsoft.com/office/drawing/2014/main" id="{14A4125E-71CA-19B0-39A6-D10ABFAC6C38}"/>
              </a:ext>
            </a:extLst>
          </p:cNvPr>
          <p:cNvSpPr/>
          <p:nvPr/>
        </p:nvSpPr>
        <p:spPr>
          <a:xfrm>
            <a:off x="8183371" y="2009555"/>
            <a:ext cx="1976587" cy="21058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a:extLst>
              <a:ext uri="{FF2B5EF4-FFF2-40B4-BE49-F238E27FC236}">
                <a16:creationId xmlns:a16="http://schemas.microsoft.com/office/drawing/2014/main" id="{F8BC94A6-2472-9E62-EB80-9B42E09C5AA1}"/>
              </a:ext>
            </a:extLst>
          </p:cNvPr>
          <p:cNvGraphicFramePr>
            <a:graphicFrameLocks noChangeAspect="1"/>
          </p:cNvGraphicFramePr>
          <p:nvPr>
            <p:extLst>
              <p:ext uri="{D42A27DB-BD31-4B8C-83A1-F6EECF244321}">
                <p14:modId xmlns:p14="http://schemas.microsoft.com/office/powerpoint/2010/main" val="1247470948"/>
              </p:ext>
            </p:extLst>
          </p:nvPr>
        </p:nvGraphicFramePr>
        <p:xfrm>
          <a:off x="8183371" y="2233828"/>
          <a:ext cx="1976587" cy="1667746"/>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4" name="Object 3">
                        <a:extLst>
                          <a:ext uri="{FF2B5EF4-FFF2-40B4-BE49-F238E27FC236}">
                            <a16:creationId xmlns:a16="http://schemas.microsoft.com/office/drawing/2014/main" id="{F8BC94A6-2472-9E62-EB80-9B42E09C5AA1}"/>
                          </a:ext>
                        </a:extLst>
                      </p:cNvPr>
                      <p:cNvPicPr/>
                      <p:nvPr/>
                    </p:nvPicPr>
                    <p:blipFill>
                      <a:blip r:embed="rId3"/>
                      <a:stretch>
                        <a:fillRect/>
                      </a:stretch>
                    </p:blipFill>
                    <p:spPr>
                      <a:xfrm>
                        <a:off x="8183371" y="2233828"/>
                        <a:ext cx="1976587" cy="1667746"/>
                      </a:xfrm>
                      <a:prstGeom prst="rect">
                        <a:avLst/>
                      </a:prstGeom>
                    </p:spPr>
                  </p:pic>
                </p:oleObj>
              </mc:Fallback>
            </mc:AlternateContent>
          </a:graphicData>
        </a:graphic>
      </p:graphicFrame>
    </p:spTree>
    <p:extLst>
      <p:ext uri="{BB962C8B-B14F-4D97-AF65-F5344CB8AC3E}">
        <p14:creationId xmlns:p14="http://schemas.microsoft.com/office/powerpoint/2010/main" val="241040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8351" y="0"/>
            <a:ext cx="7598569" cy="1456267"/>
          </a:xfrm>
        </p:spPr>
        <p:txBody>
          <a:bodyPr vert="horz" lIns="91440" tIns="45720" rIns="91440" bIns="45720" rtlCol="0" anchor="ctr">
            <a:normAutofit/>
          </a:bodyPr>
          <a:lstStyle/>
          <a:p>
            <a:pPr>
              <a:lnSpc>
                <a:spcPct val="90000"/>
              </a:lnSpc>
            </a:pPr>
            <a:r>
              <a:rPr lang="en-US" sz="3300" dirty="0"/>
              <a:t>Module 5</a:t>
            </a:r>
            <a:br>
              <a:rPr lang="en-US" sz="3300" dirty="0"/>
            </a:br>
            <a:r>
              <a:rPr lang="en-US" sz="3300" dirty="0"/>
              <a:t>Multifactor Authentication (MFA) </a:t>
            </a:r>
          </a:p>
        </p:txBody>
      </p:sp>
      <p:sp>
        <p:nvSpPr>
          <p:cNvPr id="3" name="TextBox 2">
            <a:extLst>
              <a:ext uri="{FF2B5EF4-FFF2-40B4-BE49-F238E27FC236}">
                <a16:creationId xmlns:a16="http://schemas.microsoft.com/office/drawing/2014/main" id="{F326AB15-078D-36D2-4171-62A62A62F054}"/>
              </a:ext>
            </a:extLst>
          </p:cNvPr>
          <p:cNvSpPr txBox="1"/>
          <p:nvPr/>
        </p:nvSpPr>
        <p:spPr>
          <a:xfrm>
            <a:off x="2038351" y="2142068"/>
            <a:ext cx="7598569" cy="3649133"/>
          </a:xfrm>
          <a:prstGeom prst="rect">
            <a:avLst/>
          </a:prstGeom>
        </p:spPr>
        <p:txBody>
          <a:bodyPr vert="horz" lIns="91440" tIns="45720" rIns="91440" bIns="45720" rtlCol="0" anchor="ctr">
            <a:normAutofit/>
          </a:bodyPr>
          <a:lstStyle/>
          <a:p>
            <a:pPr marL="457200" indent="-457200">
              <a:spcAft>
                <a:spcPts val="1000"/>
              </a:spcAft>
              <a:buClr>
                <a:schemeClr val="tx1"/>
              </a:buClr>
              <a:buSzPct val="100000"/>
              <a:buFont typeface="Wingdings" panose="05000000000000000000" pitchFamily="2" charset="2"/>
              <a:buChar char="Ø"/>
            </a:pPr>
            <a:r>
              <a:rPr lang="en-US" sz="2400" dirty="0"/>
              <a:t>In module 5 we review multifactor authentication.</a:t>
            </a:r>
            <a:br>
              <a:rPr lang="en-US" sz="2400" dirty="0"/>
            </a:br>
            <a:endParaRPr lang="en-US" sz="2400" dirty="0"/>
          </a:p>
          <a:p>
            <a:pPr marL="457200" indent="-457200">
              <a:spcAft>
                <a:spcPts val="1000"/>
              </a:spcAft>
              <a:buClr>
                <a:schemeClr val="tx1"/>
              </a:buClr>
              <a:buSzPct val="100000"/>
              <a:buFont typeface="Wingdings" panose="05000000000000000000" pitchFamily="2" charset="2"/>
              <a:buChar char="Ø"/>
            </a:pPr>
            <a:r>
              <a:rPr lang="en-US" sz="2400" dirty="0"/>
              <a:t>We setup multifactor authentication utilizing the Ubuntu VM terminal and Google Authenticator</a:t>
            </a:r>
            <a:r>
              <a:rPr lang="en-US" sz="2800"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Common-auth Configuration File</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61789" y="4334933"/>
            <a:ext cx="3382831" cy="1185333"/>
          </a:xfrm>
        </p:spPr>
        <p:txBody>
          <a:bodyPr vert="horz" lIns="91440" tIns="45720" rIns="91440" bIns="45720" rtlCol="0" anchor="t">
            <a:normAutofit/>
          </a:bodyPr>
          <a:lstStyle/>
          <a:p>
            <a:pPr algn="l"/>
            <a:r>
              <a:rPr lang="en-US" sz="1900">
                <a:solidFill>
                  <a:srgbClr val="F7C07B"/>
                </a:solidFill>
              </a:rPr>
              <a:t>This screenshot should show the entry that indicates the use of the Google Authenticator module. </a:t>
            </a:r>
          </a:p>
        </p:txBody>
      </p:sp>
      <p:pic>
        <p:nvPicPr>
          <p:cNvPr id="4" name="Picture 3">
            <a:extLst>
              <a:ext uri="{FF2B5EF4-FFF2-40B4-BE49-F238E27FC236}">
                <a16:creationId xmlns:a16="http://schemas.microsoft.com/office/drawing/2014/main" id="{370DEAEA-7733-7A45-74EC-2C5EA743493E}"/>
              </a:ext>
            </a:extLst>
          </p:cNvPr>
          <p:cNvPicPr>
            <a:picLocks noChangeAspect="1"/>
          </p:cNvPicPr>
          <p:nvPr/>
        </p:nvPicPr>
        <p:blipFill rotWithShape="1">
          <a:blip r:embed="rId3"/>
          <a:srcRect r="27458" b="-1"/>
          <a:stretch/>
        </p:blipFill>
        <p:spPr>
          <a:xfrm>
            <a:off x="4654297" y="10"/>
            <a:ext cx="7537704" cy="6857990"/>
          </a:xfrm>
          <a:prstGeom prst="rect">
            <a:avLst/>
          </a:prstGeom>
        </p:spPr>
      </p:pic>
    </p:spTree>
    <p:extLst>
      <p:ext uri="{BB962C8B-B14F-4D97-AF65-F5344CB8AC3E}">
        <p14:creationId xmlns:p14="http://schemas.microsoft.com/office/powerpoint/2010/main" val="288659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MFA Logon Screen</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61789" y="4334933"/>
            <a:ext cx="3382831" cy="1185333"/>
          </a:xfrm>
        </p:spPr>
        <p:txBody>
          <a:bodyPr vert="horz" lIns="91440" tIns="45720" rIns="91440" bIns="45720" rtlCol="0" anchor="t">
            <a:normAutofit/>
          </a:bodyPr>
          <a:lstStyle/>
          <a:p>
            <a:pPr algn="l">
              <a:lnSpc>
                <a:spcPct val="100000"/>
              </a:lnSpc>
            </a:pPr>
            <a:r>
              <a:rPr lang="en-US" sz="1700" cap="all">
                <a:solidFill>
                  <a:srgbClr val="79266D"/>
                </a:solidFill>
              </a:rPr>
              <a:t>This screenshot should show the logon screen where a verification code is required.</a:t>
            </a:r>
          </a:p>
        </p:txBody>
      </p:sp>
      <p:pic>
        <p:nvPicPr>
          <p:cNvPr id="4" name="Picture 3">
            <a:extLst>
              <a:ext uri="{FF2B5EF4-FFF2-40B4-BE49-F238E27FC236}">
                <a16:creationId xmlns:a16="http://schemas.microsoft.com/office/drawing/2014/main" id="{70BC6465-632D-7A41-98BF-4348CFB48E34}"/>
              </a:ext>
            </a:extLst>
          </p:cNvPr>
          <p:cNvPicPr>
            <a:picLocks noChangeAspect="1"/>
          </p:cNvPicPr>
          <p:nvPr/>
        </p:nvPicPr>
        <p:blipFill rotWithShape="1">
          <a:blip r:embed="rId3"/>
          <a:srcRect l="7528" r="9216" b="2"/>
          <a:stretch/>
        </p:blipFill>
        <p:spPr>
          <a:xfrm>
            <a:off x="4654297" y="10"/>
            <a:ext cx="7537704" cy="6857990"/>
          </a:xfrm>
          <a:prstGeom prst="rect">
            <a:avLst/>
          </a:prstGeom>
        </p:spPr>
      </p:pic>
    </p:spTree>
    <p:extLst>
      <p:ext uri="{BB962C8B-B14F-4D97-AF65-F5344CB8AC3E}">
        <p14:creationId xmlns:p14="http://schemas.microsoft.com/office/powerpoint/2010/main" val="15401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2309" y="118956"/>
            <a:ext cx="8207381" cy="1167455"/>
          </a:xfrm>
        </p:spPr>
        <p:txBody>
          <a:bodyPr anchor="b">
            <a:normAutofit fontScale="90000"/>
          </a:bodyPr>
          <a:lstStyle/>
          <a:p>
            <a:br>
              <a:rPr lang="en-US" sz="3800" dirty="0">
                <a:solidFill>
                  <a:srgbClr val="FFFFFF"/>
                </a:solidFill>
              </a:rPr>
            </a:br>
            <a:r>
              <a:rPr lang="en-US" sz="3800" dirty="0">
                <a:solidFill>
                  <a:srgbClr val="FFFFFF"/>
                </a:solidFill>
              </a:rPr>
              <a:t>Module 6</a:t>
            </a:r>
            <a:br>
              <a:rPr lang="en-US" sz="3800" dirty="0">
                <a:solidFill>
                  <a:srgbClr val="FFFFFF"/>
                </a:solidFill>
              </a:rPr>
            </a:br>
            <a:r>
              <a:rPr lang="en-US" sz="3800" dirty="0">
                <a:solidFill>
                  <a:srgbClr val="FFFFFF"/>
                </a:solidFill>
              </a:rPr>
              <a:t>Vulnerability Assessment</a:t>
            </a:r>
          </a:p>
        </p:txBody>
      </p:sp>
      <p:sp>
        <p:nvSpPr>
          <p:cNvPr id="3" name="TextBox 2">
            <a:extLst>
              <a:ext uri="{FF2B5EF4-FFF2-40B4-BE49-F238E27FC236}">
                <a16:creationId xmlns:a16="http://schemas.microsoft.com/office/drawing/2014/main" id="{40CDD952-6FDB-68A9-3802-F3E8DD27E039}"/>
              </a:ext>
            </a:extLst>
          </p:cNvPr>
          <p:cNvSpPr txBox="1"/>
          <p:nvPr/>
        </p:nvSpPr>
        <p:spPr>
          <a:xfrm>
            <a:off x="1360967" y="2644317"/>
            <a:ext cx="10366745" cy="278287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t>During module 6 we review multiple activities utilizing Linux and Kali virtual machines.</a:t>
            </a:r>
            <a:br>
              <a:rPr lang="en-US" dirty="0"/>
            </a:br>
            <a:endParaRPr lang="en-US" dirty="0"/>
          </a:p>
          <a:p>
            <a:pPr marL="285750" indent="-285750">
              <a:lnSpc>
                <a:spcPct val="200000"/>
              </a:lnSpc>
              <a:buFont typeface="Wingdings" panose="05000000000000000000" pitchFamily="2" charset="2"/>
              <a:buChar char="Ø"/>
            </a:pPr>
            <a:r>
              <a:rPr lang="en-US" dirty="0"/>
              <a:t>Nmap, </a:t>
            </a:r>
            <a:r>
              <a:rPr lang="en-US" dirty="0" err="1"/>
              <a:t>NetCat</a:t>
            </a:r>
            <a:r>
              <a:rPr lang="en-US" dirty="0"/>
              <a:t> and Wireshark are used to review and measure network activity</a:t>
            </a:r>
            <a:br>
              <a:rPr lang="en-US" dirty="0"/>
            </a:br>
            <a:endParaRPr lang="en-US" dirty="0"/>
          </a:p>
          <a:p>
            <a:pPr marL="285750" indent="-285750">
              <a:lnSpc>
                <a:spcPct val="200000"/>
              </a:lnSpc>
              <a:buFont typeface="Wingdings" panose="05000000000000000000" pitchFamily="2" charset="2"/>
              <a:buChar char="Ø"/>
            </a:pPr>
            <a:r>
              <a:rPr lang="en-US" dirty="0"/>
              <a:t>Nessus is used to review overall network vulnerabilities on the Linux server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35734" y="636104"/>
            <a:ext cx="3382832" cy="756845"/>
          </a:xfrm>
        </p:spPr>
        <p:txBody>
          <a:bodyPr vert="horz" lIns="91440" tIns="45720" rIns="91440" bIns="45720" rtlCol="0" anchor="b">
            <a:normAutofit/>
          </a:bodyPr>
          <a:lstStyle/>
          <a:p>
            <a:pPr algn="l"/>
            <a:r>
              <a:rPr lang="en-US" sz="4200" dirty="0"/>
              <a:t>Nmap</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635732" y="1392950"/>
            <a:ext cx="3382831" cy="1185333"/>
          </a:xfrm>
        </p:spPr>
        <p:txBody>
          <a:bodyPr vert="horz" lIns="91440" tIns="45720" rIns="91440" bIns="45720" rtlCol="0" anchor="t">
            <a:normAutofit/>
          </a:bodyPr>
          <a:lstStyle/>
          <a:p>
            <a:pPr algn="l"/>
            <a:r>
              <a:rPr lang="en-US" sz="2000" dirty="0">
                <a:solidFill>
                  <a:srgbClr val="3343EA"/>
                </a:solidFill>
              </a:rPr>
              <a:t>This screenshot should include the scan result showing both the Kali and Linux Server VMs.</a:t>
            </a:r>
          </a:p>
        </p:txBody>
      </p:sp>
      <p:pic>
        <p:nvPicPr>
          <p:cNvPr id="4" name="Picture 3">
            <a:extLst>
              <a:ext uri="{FF2B5EF4-FFF2-40B4-BE49-F238E27FC236}">
                <a16:creationId xmlns:a16="http://schemas.microsoft.com/office/drawing/2014/main" id="{7073510F-04AB-2549-AFBC-5A1EB69E14F0}"/>
              </a:ext>
            </a:extLst>
          </p:cNvPr>
          <p:cNvPicPr>
            <a:picLocks noChangeAspect="1"/>
          </p:cNvPicPr>
          <p:nvPr/>
        </p:nvPicPr>
        <p:blipFill rotWithShape="1">
          <a:blip r:embed="rId3"/>
          <a:srcRect r="2179"/>
          <a:stretch/>
        </p:blipFill>
        <p:spPr>
          <a:xfrm>
            <a:off x="4654297" y="10"/>
            <a:ext cx="7537704" cy="6857990"/>
          </a:xfrm>
          <a:prstGeom prst="rect">
            <a:avLst/>
          </a:prstGeom>
        </p:spPr>
      </p:pic>
    </p:spTree>
    <p:extLst>
      <p:ext uri="{BB962C8B-B14F-4D97-AF65-F5344CB8AC3E}">
        <p14:creationId xmlns:p14="http://schemas.microsoft.com/office/powerpoint/2010/main" val="11217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1370693" y="4435229"/>
            <a:ext cx="9440034" cy="1059644"/>
          </a:xfrm>
        </p:spPr>
        <p:txBody>
          <a:bodyPr vert="horz" lIns="91440" tIns="45720" rIns="91440" bIns="45720" rtlCol="0" anchor="b">
            <a:normAutofit/>
          </a:bodyPr>
          <a:lstStyle/>
          <a:p>
            <a:r>
              <a:rPr lang="en-US" sz="4800"/>
              <a:t>NetCat</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1370693" y="5494872"/>
            <a:ext cx="9440034" cy="652432"/>
          </a:xfrm>
        </p:spPr>
        <p:txBody>
          <a:bodyPr vert="horz" lIns="91440" tIns="45720" rIns="91440" bIns="45720" rtlCol="0" anchor="t">
            <a:normAutofit/>
          </a:bodyPr>
          <a:lstStyle/>
          <a:p>
            <a:r>
              <a:rPr lang="en-US" sz="1900">
                <a:solidFill>
                  <a:srgbClr val="3245F7"/>
                </a:solidFill>
              </a:rPr>
              <a:t>This screenshot should include the scan result showing both the Kali and Linux Server VMs.</a:t>
            </a:r>
          </a:p>
        </p:txBody>
      </p:sp>
      <p:pic>
        <p:nvPicPr>
          <p:cNvPr id="24" name="Picture 20">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4" name="Picture 3">
            <a:extLst>
              <a:ext uri="{FF2B5EF4-FFF2-40B4-BE49-F238E27FC236}">
                <a16:creationId xmlns:a16="http://schemas.microsoft.com/office/drawing/2014/main" id="{101C2631-68CC-0F95-3265-D110BB006578}"/>
              </a:ext>
            </a:extLst>
          </p:cNvPr>
          <p:cNvPicPr>
            <a:picLocks noChangeAspect="1"/>
          </p:cNvPicPr>
          <p:nvPr/>
        </p:nvPicPr>
        <p:blipFill rotWithShape="1">
          <a:blip r:embed="rId4"/>
          <a:srcRect t="6192" r="-1" b="6994"/>
          <a:stretch/>
        </p:blipFill>
        <p:spPr>
          <a:xfrm>
            <a:off x="1169349" y="695008"/>
            <a:ext cx="9845346" cy="3525671"/>
          </a:xfrm>
          <a:prstGeom prst="rect">
            <a:avLst/>
          </a:prstGeom>
        </p:spPr>
      </p:pic>
    </p:spTree>
    <p:extLst>
      <p:ext uri="{BB962C8B-B14F-4D97-AF65-F5344CB8AC3E}">
        <p14:creationId xmlns:p14="http://schemas.microsoft.com/office/powerpoint/2010/main" val="100546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Wireshark</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913796" y="2247153"/>
            <a:ext cx="3358084" cy="3544046"/>
          </a:xfrm>
        </p:spPr>
        <p:txBody>
          <a:bodyPr vert="horz" lIns="91440" tIns="45720" rIns="91440" bIns="45720" rtlCol="0" anchor="t">
            <a:normAutofit/>
          </a:bodyPr>
          <a:lstStyle/>
          <a:p>
            <a:pPr algn="l"/>
            <a:r>
              <a:rPr lang="en-US" sz="1800"/>
              <a:t>This screenshot should include the Wireshark—Follow TCP Steam window showing the Telnet username and password.</a:t>
            </a:r>
          </a:p>
        </p:txBody>
      </p:sp>
      <p:pic>
        <p:nvPicPr>
          <p:cNvPr id="4" name="Picture 3" descr="Graphical user interface, text, application, email&#10;&#10;Description automatically generated">
            <a:extLst>
              <a:ext uri="{FF2B5EF4-FFF2-40B4-BE49-F238E27FC236}">
                <a16:creationId xmlns:a16="http://schemas.microsoft.com/office/drawing/2014/main" id="{7372D508-FD85-B98A-5C79-6F92EE56EEEB}"/>
              </a:ext>
            </a:extLst>
          </p:cNvPr>
          <p:cNvPicPr>
            <a:picLocks noChangeAspect="1"/>
          </p:cNvPicPr>
          <p:nvPr/>
        </p:nvPicPr>
        <p:blipFill>
          <a:blip r:embed="rId3"/>
          <a:stretch>
            <a:fillRect/>
          </a:stretch>
        </p:blipFill>
        <p:spPr>
          <a:xfrm>
            <a:off x="5212741" y="643466"/>
            <a:ext cx="6038397" cy="5147733"/>
          </a:xfrm>
          <a:prstGeom prst="rect">
            <a:avLst/>
          </a:prstGeom>
        </p:spPr>
      </p:pic>
    </p:spTree>
    <p:extLst>
      <p:ext uri="{BB962C8B-B14F-4D97-AF65-F5344CB8AC3E}">
        <p14:creationId xmlns:p14="http://schemas.microsoft.com/office/powerpoint/2010/main" val="382406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Nessus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913796" y="2247153"/>
            <a:ext cx="3358084" cy="3544046"/>
          </a:xfrm>
        </p:spPr>
        <p:txBody>
          <a:bodyPr vert="horz" lIns="91440" tIns="45720" rIns="91440" bIns="45720" rtlCol="0" anchor="t">
            <a:normAutofit/>
          </a:bodyPr>
          <a:lstStyle/>
          <a:p>
            <a:pPr algn="l"/>
            <a:r>
              <a:rPr lang="en-US" sz="1800"/>
              <a:t>This screenshot should include the high-level view of the Nessus vulnerability scan report (showing categories of vulnerability in different colors).</a:t>
            </a:r>
          </a:p>
        </p:txBody>
      </p:sp>
      <p:pic>
        <p:nvPicPr>
          <p:cNvPr id="4" name="Picture 3">
            <a:extLst>
              <a:ext uri="{FF2B5EF4-FFF2-40B4-BE49-F238E27FC236}">
                <a16:creationId xmlns:a16="http://schemas.microsoft.com/office/drawing/2014/main" id="{524C43ED-8C89-6A21-7D2F-C2C4C538F60A}"/>
              </a:ext>
            </a:extLst>
          </p:cNvPr>
          <p:cNvPicPr>
            <a:picLocks noChangeAspect="1"/>
          </p:cNvPicPr>
          <p:nvPr/>
        </p:nvPicPr>
        <p:blipFill>
          <a:blip r:embed="rId3"/>
          <a:stretch>
            <a:fillRect/>
          </a:stretch>
        </p:blipFill>
        <p:spPr>
          <a:xfrm>
            <a:off x="4915348" y="646974"/>
            <a:ext cx="6633184" cy="5140717"/>
          </a:xfrm>
          <a:prstGeom prst="rect">
            <a:avLst/>
          </a:prstGeom>
        </p:spPr>
      </p:pic>
    </p:spTree>
    <p:extLst>
      <p:ext uri="{BB962C8B-B14F-4D97-AF65-F5344CB8AC3E}">
        <p14:creationId xmlns:p14="http://schemas.microsoft.com/office/powerpoint/2010/main" val="1516012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Contents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689616"/>
          </a:xfrm>
        </p:spPr>
        <p:txBody>
          <a:bodyPr anchor="t">
            <a:normAutofit/>
          </a:bodyPr>
          <a:lstStyle/>
          <a:p>
            <a:pPr marL="551250" lvl="0" indent="-514350">
              <a:lnSpc>
                <a:spcPct val="200000"/>
              </a:lnSpc>
              <a:buFont typeface="+mj-lt"/>
              <a:buAutoNum type="romanLcPeriod"/>
            </a:pPr>
            <a:r>
              <a:rPr lang="en-US" sz="2400" dirty="0"/>
              <a:t>Introduction</a:t>
            </a:r>
          </a:p>
          <a:p>
            <a:pPr marL="551250" lvl="0" indent="-514350">
              <a:lnSpc>
                <a:spcPct val="200000"/>
              </a:lnSpc>
              <a:buFont typeface="+mj-lt"/>
              <a:buAutoNum type="romanLcPeriod"/>
            </a:pPr>
            <a:r>
              <a:rPr lang="en-US" sz="2400" dirty="0"/>
              <a:t>Week 2 through 6</a:t>
            </a:r>
          </a:p>
          <a:p>
            <a:pPr marL="551250" lvl="0" indent="-514350">
              <a:lnSpc>
                <a:spcPct val="200000"/>
              </a:lnSpc>
              <a:buFont typeface="+mj-lt"/>
              <a:buAutoNum type="romanLcPeriod"/>
            </a:pPr>
            <a:r>
              <a:rPr lang="en-US" sz="2400" dirty="0"/>
              <a:t>Challenges</a:t>
            </a:r>
          </a:p>
          <a:p>
            <a:pPr marL="551250" lvl="0" indent="-514350">
              <a:lnSpc>
                <a:spcPct val="200000"/>
              </a:lnSpc>
              <a:buFont typeface="+mj-lt"/>
              <a:buAutoNum type="romanLcPeriod"/>
            </a:pPr>
            <a:r>
              <a:rPr lang="en-US" sz="2400" dirty="0"/>
              <a:t>Career Skills Obtained</a:t>
            </a:r>
          </a:p>
          <a:p>
            <a:pPr marL="551250" lvl="0" indent="-514350">
              <a:lnSpc>
                <a:spcPct val="200000"/>
              </a:lnSpc>
              <a:buFont typeface="+mj-lt"/>
              <a:buAutoNum type="romanLcPeriod"/>
            </a:pPr>
            <a:r>
              <a:rPr lang="en-US" sz="2400" dirty="0"/>
              <a:t>Conclusion</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CF2D3-5A80-399E-AF7D-724812CFD5F3}"/>
              </a:ext>
            </a:extLst>
          </p:cNvPr>
          <p:cNvSpPr>
            <a:spLocks noGrp="1"/>
          </p:cNvSpPr>
          <p:nvPr>
            <p:ph type="title"/>
          </p:nvPr>
        </p:nvSpPr>
        <p:spPr>
          <a:xfrm>
            <a:off x="834013" y="1115568"/>
            <a:ext cx="3487616" cy="4626864"/>
          </a:xfrm>
        </p:spPr>
        <p:txBody>
          <a:bodyPr>
            <a:normAutofit/>
          </a:bodyPr>
          <a:lstStyle/>
          <a:p>
            <a:pPr algn="l"/>
            <a:r>
              <a:rPr lang="en-US" sz="4000" dirty="0"/>
              <a:t>Challenges</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F41C46-B5F8-D085-522F-F6AF7365BB47}"/>
              </a:ext>
            </a:extLst>
          </p:cNvPr>
          <p:cNvSpPr>
            <a:spLocks noGrp="1"/>
          </p:cNvSpPr>
          <p:nvPr>
            <p:ph idx="1"/>
          </p:nvPr>
        </p:nvSpPr>
        <p:spPr>
          <a:xfrm>
            <a:off x="5105398" y="1115568"/>
            <a:ext cx="6245352" cy="4626864"/>
          </a:xfrm>
        </p:spPr>
        <p:txBody>
          <a:bodyPr anchor="ctr">
            <a:normAutofit/>
          </a:bodyPr>
          <a:lstStyle/>
          <a:p>
            <a:r>
              <a:rPr lang="en-US" dirty="0"/>
              <a:t>The initial challenge of this course was establishing each virtual machine correctly and making sure the terminals of each weren’t mistaken for each other. </a:t>
            </a:r>
          </a:p>
          <a:p>
            <a:endParaRPr lang="en-US" dirty="0"/>
          </a:p>
          <a:p>
            <a:r>
              <a:rPr lang="en-US" dirty="0"/>
              <a:t>Another challenge was Nessus tool, initially the tool didn’t work, and I had to clear the cache on the virtual machines browser to get things working again. </a:t>
            </a:r>
          </a:p>
        </p:txBody>
      </p:sp>
    </p:spTree>
    <p:extLst>
      <p:ext uri="{BB962C8B-B14F-4D97-AF65-F5344CB8AC3E}">
        <p14:creationId xmlns:p14="http://schemas.microsoft.com/office/powerpoint/2010/main" val="2369272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224410-FF86-4FBB-A05E-61232D4B1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2" y="-2"/>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F3BDD110-869E-4A8C-9250-C7AE5C840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2" y="-2"/>
            <a:ext cx="6088698" cy="6858002"/>
          </a:xfrm>
          <a:custGeom>
            <a:avLst/>
            <a:gdLst>
              <a:gd name="connsiteX0" fmla="*/ 0 w 6088698"/>
              <a:gd name="connsiteY0" fmla="*/ 0 h 6858002"/>
              <a:gd name="connsiteX1" fmla="*/ 2610464 w 6088698"/>
              <a:gd name="connsiteY1" fmla="*/ 0 h 6858002"/>
              <a:gd name="connsiteX2" fmla="*/ 2610464 w 6088698"/>
              <a:gd name="connsiteY2" fmla="*/ 3 h 6858002"/>
              <a:gd name="connsiteX3" fmla="*/ 5749313 w 6088698"/>
              <a:gd name="connsiteY3" fmla="*/ 3 h 6858002"/>
              <a:gd name="connsiteX4" fmla="*/ 5749313 w 6088698"/>
              <a:gd name="connsiteY4" fmla="*/ 4 h 6858002"/>
              <a:gd name="connsiteX5" fmla="*/ 5740011 w 6088698"/>
              <a:gd name="connsiteY5" fmla="*/ 4 h 6858002"/>
              <a:gd name="connsiteX6" fmla="*/ 5748114 w 6088698"/>
              <a:gd name="connsiteY6" fmla="*/ 40466 h 6858002"/>
              <a:gd name="connsiteX7" fmla="*/ 5771963 w 6088698"/>
              <a:gd name="connsiteY7" fmla="*/ 159110 h 6858002"/>
              <a:gd name="connsiteX8" fmla="*/ 5788633 w 6088698"/>
              <a:gd name="connsiteY8" fmla="*/ 245521 h 6858002"/>
              <a:gd name="connsiteX9" fmla="*/ 5806229 w 6088698"/>
              <a:gd name="connsiteY9" fmla="*/ 348391 h 6858002"/>
              <a:gd name="connsiteX10" fmla="*/ 5827299 w 6088698"/>
              <a:gd name="connsiteY10" fmla="*/ 470463 h 6858002"/>
              <a:gd name="connsiteX11" fmla="*/ 5849526 w 6088698"/>
              <a:gd name="connsiteY11" fmla="*/ 605566 h 6858002"/>
              <a:gd name="connsiteX12" fmla="*/ 5872911 w 6088698"/>
              <a:gd name="connsiteY12" fmla="*/ 757813 h 6858002"/>
              <a:gd name="connsiteX13" fmla="*/ 5897684 w 6088698"/>
              <a:gd name="connsiteY13" fmla="*/ 923777 h 6858002"/>
              <a:gd name="connsiteX14" fmla="*/ 5922459 w 6088698"/>
              <a:gd name="connsiteY14" fmla="*/ 1104142 h 6858002"/>
              <a:gd name="connsiteX15" fmla="*/ 5947695 w 6088698"/>
              <a:gd name="connsiteY15" fmla="*/ 1296166 h 6858002"/>
              <a:gd name="connsiteX16" fmla="*/ 5971079 w 6088698"/>
              <a:gd name="connsiteY16" fmla="*/ 1503278 h 6858002"/>
              <a:gd name="connsiteX17" fmla="*/ 5993538 w 6088698"/>
              <a:gd name="connsiteY17" fmla="*/ 1719991 h 6858002"/>
              <a:gd name="connsiteX18" fmla="*/ 6013913 w 6088698"/>
              <a:gd name="connsiteY18" fmla="*/ 1949048 h 6858002"/>
              <a:gd name="connsiteX19" fmla="*/ 6033361 w 6088698"/>
              <a:gd name="connsiteY19" fmla="*/ 2187706 h 6858002"/>
              <a:gd name="connsiteX20" fmla="*/ 6051654 w 6088698"/>
              <a:gd name="connsiteY20" fmla="*/ 2436652 h 6858002"/>
              <a:gd name="connsiteX21" fmla="*/ 6058136 w 6088698"/>
              <a:gd name="connsiteY21" fmla="*/ 2564211 h 6858002"/>
              <a:gd name="connsiteX22" fmla="*/ 6065314 w 6088698"/>
              <a:gd name="connsiteY22" fmla="*/ 2694512 h 6858002"/>
              <a:gd name="connsiteX23" fmla="*/ 6072027 w 6088698"/>
              <a:gd name="connsiteY23" fmla="*/ 2826871 h 6858002"/>
              <a:gd name="connsiteX24" fmla="*/ 6076427 w 6088698"/>
              <a:gd name="connsiteY24" fmla="*/ 2959917 h 6858002"/>
              <a:gd name="connsiteX25" fmla="*/ 6080363 w 6088698"/>
              <a:gd name="connsiteY25" fmla="*/ 3095705 h 6858002"/>
              <a:gd name="connsiteX26" fmla="*/ 6084530 w 6088698"/>
              <a:gd name="connsiteY26" fmla="*/ 3232865 h 6858002"/>
              <a:gd name="connsiteX27" fmla="*/ 6087308 w 6088698"/>
              <a:gd name="connsiteY27" fmla="*/ 3372768 h 6858002"/>
              <a:gd name="connsiteX28" fmla="*/ 6087308 w 6088698"/>
              <a:gd name="connsiteY28" fmla="*/ 3514043 h 6858002"/>
              <a:gd name="connsiteX29" fmla="*/ 6088698 w 6088698"/>
              <a:gd name="connsiteY29" fmla="*/ 3656689 h 6858002"/>
              <a:gd name="connsiteX30" fmla="*/ 6087308 w 6088698"/>
              <a:gd name="connsiteY30" fmla="*/ 3800707 h 6858002"/>
              <a:gd name="connsiteX31" fmla="*/ 6084530 w 6088698"/>
              <a:gd name="connsiteY31" fmla="*/ 3946783 h 6858002"/>
              <a:gd name="connsiteX32" fmla="*/ 6081983 w 6088698"/>
              <a:gd name="connsiteY32" fmla="*/ 4092858 h 6858002"/>
              <a:gd name="connsiteX33" fmla="*/ 6076427 w 6088698"/>
              <a:gd name="connsiteY33" fmla="*/ 4240991 h 6858002"/>
              <a:gd name="connsiteX34" fmla="*/ 6070639 w 6088698"/>
              <a:gd name="connsiteY34" fmla="*/ 4390495 h 6858002"/>
              <a:gd name="connsiteX35" fmla="*/ 6063924 w 6088698"/>
              <a:gd name="connsiteY35" fmla="*/ 4540000 h 6858002"/>
              <a:gd name="connsiteX36" fmla="*/ 6054432 w 6088698"/>
              <a:gd name="connsiteY36" fmla="*/ 4690876 h 6858002"/>
              <a:gd name="connsiteX37" fmla="*/ 6043086 w 6088698"/>
              <a:gd name="connsiteY37" fmla="*/ 4843123 h 6858002"/>
              <a:gd name="connsiteX38" fmla="*/ 6032204 w 6088698"/>
              <a:gd name="connsiteY38" fmla="*/ 4996057 h 6858002"/>
              <a:gd name="connsiteX39" fmla="*/ 6018313 w 6088698"/>
              <a:gd name="connsiteY39" fmla="*/ 5148990 h 6858002"/>
              <a:gd name="connsiteX40" fmla="*/ 6001642 w 6088698"/>
              <a:gd name="connsiteY40" fmla="*/ 5303981 h 6858002"/>
              <a:gd name="connsiteX41" fmla="*/ 5984972 w 6088698"/>
              <a:gd name="connsiteY41" fmla="*/ 5456914 h 6858002"/>
              <a:gd name="connsiteX42" fmla="*/ 5965754 w 6088698"/>
              <a:gd name="connsiteY42" fmla="*/ 5612591 h 6858002"/>
              <a:gd name="connsiteX43" fmla="*/ 5944685 w 6088698"/>
              <a:gd name="connsiteY43" fmla="*/ 5768953 h 6858002"/>
              <a:gd name="connsiteX44" fmla="*/ 5922459 w 6088698"/>
              <a:gd name="connsiteY44" fmla="*/ 5923258 h 6858002"/>
              <a:gd name="connsiteX45" fmla="*/ 5896527 w 6088698"/>
              <a:gd name="connsiteY45" fmla="*/ 6079621 h 6858002"/>
              <a:gd name="connsiteX46" fmla="*/ 5868743 w 6088698"/>
              <a:gd name="connsiteY46" fmla="*/ 6235297 h 6858002"/>
              <a:gd name="connsiteX47" fmla="*/ 5841190 w 6088698"/>
              <a:gd name="connsiteY47" fmla="*/ 6391660 h 6858002"/>
              <a:gd name="connsiteX48" fmla="*/ 5809008 w 6088698"/>
              <a:gd name="connsiteY48" fmla="*/ 6547336 h 6858002"/>
              <a:gd name="connsiteX49" fmla="*/ 5776130 w 6088698"/>
              <a:gd name="connsiteY49" fmla="*/ 6702327 h 6858002"/>
              <a:gd name="connsiteX50" fmla="*/ 5741633 w 6088698"/>
              <a:gd name="connsiteY50" fmla="*/ 6858002 h 6858002"/>
              <a:gd name="connsiteX51" fmla="*/ 2610464 w 6088698"/>
              <a:gd name="connsiteY51" fmla="*/ 6858002 h 6858002"/>
              <a:gd name="connsiteX52" fmla="*/ 0 w 6088698"/>
              <a:gd name="connsiteY52"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8698" h="6858002">
                <a:moveTo>
                  <a:pt x="0" y="0"/>
                </a:moveTo>
                <a:lnTo>
                  <a:pt x="2610464" y="0"/>
                </a:lnTo>
                <a:lnTo>
                  <a:pt x="2610464" y="3"/>
                </a:lnTo>
                <a:lnTo>
                  <a:pt x="5749313" y="3"/>
                </a:lnTo>
                <a:lnTo>
                  <a:pt x="5749313" y="4"/>
                </a:lnTo>
                <a:lnTo>
                  <a:pt x="5740011" y="4"/>
                </a:lnTo>
                <a:lnTo>
                  <a:pt x="5748114" y="40466"/>
                </a:lnTo>
                <a:lnTo>
                  <a:pt x="5771963" y="159110"/>
                </a:lnTo>
                <a:lnTo>
                  <a:pt x="5788633" y="245521"/>
                </a:lnTo>
                <a:lnTo>
                  <a:pt x="5806229" y="348391"/>
                </a:lnTo>
                <a:lnTo>
                  <a:pt x="5827299" y="470463"/>
                </a:lnTo>
                <a:lnTo>
                  <a:pt x="5849526" y="605566"/>
                </a:lnTo>
                <a:lnTo>
                  <a:pt x="5872911" y="757813"/>
                </a:lnTo>
                <a:lnTo>
                  <a:pt x="5897684" y="923777"/>
                </a:lnTo>
                <a:lnTo>
                  <a:pt x="5922459" y="1104142"/>
                </a:lnTo>
                <a:lnTo>
                  <a:pt x="5947695" y="1296166"/>
                </a:lnTo>
                <a:lnTo>
                  <a:pt x="5971079" y="1503278"/>
                </a:lnTo>
                <a:lnTo>
                  <a:pt x="5993538" y="1719991"/>
                </a:lnTo>
                <a:lnTo>
                  <a:pt x="6013913" y="1949048"/>
                </a:lnTo>
                <a:lnTo>
                  <a:pt x="6033361" y="2187706"/>
                </a:lnTo>
                <a:lnTo>
                  <a:pt x="6051654" y="2436652"/>
                </a:lnTo>
                <a:lnTo>
                  <a:pt x="6058136" y="2564211"/>
                </a:lnTo>
                <a:lnTo>
                  <a:pt x="6065314" y="2694512"/>
                </a:lnTo>
                <a:lnTo>
                  <a:pt x="6072027" y="2826871"/>
                </a:lnTo>
                <a:lnTo>
                  <a:pt x="6076427" y="2959917"/>
                </a:lnTo>
                <a:lnTo>
                  <a:pt x="6080363" y="3095705"/>
                </a:lnTo>
                <a:lnTo>
                  <a:pt x="6084530" y="3232865"/>
                </a:lnTo>
                <a:lnTo>
                  <a:pt x="6087308" y="3372768"/>
                </a:lnTo>
                <a:lnTo>
                  <a:pt x="6087308" y="3514043"/>
                </a:lnTo>
                <a:lnTo>
                  <a:pt x="6088698" y="3656689"/>
                </a:lnTo>
                <a:lnTo>
                  <a:pt x="6087308" y="3800707"/>
                </a:lnTo>
                <a:lnTo>
                  <a:pt x="6084530" y="3946783"/>
                </a:lnTo>
                <a:lnTo>
                  <a:pt x="6081983" y="4092858"/>
                </a:lnTo>
                <a:lnTo>
                  <a:pt x="6076427" y="4240991"/>
                </a:lnTo>
                <a:lnTo>
                  <a:pt x="6070639" y="4390495"/>
                </a:lnTo>
                <a:lnTo>
                  <a:pt x="6063924" y="4540000"/>
                </a:lnTo>
                <a:lnTo>
                  <a:pt x="6054432" y="4690876"/>
                </a:lnTo>
                <a:lnTo>
                  <a:pt x="6043086" y="4843123"/>
                </a:lnTo>
                <a:lnTo>
                  <a:pt x="6032204" y="4996057"/>
                </a:lnTo>
                <a:lnTo>
                  <a:pt x="6018313" y="5148990"/>
                </a:lnTo>
                <a:lnTo>
                  <a:pt x="6001642" y="5303981"/>
                </a:lnTo>
                <a:lnTo>
                  <a:pt x="5984972" y="5456914"/>
                </a:lnTo>
                <a:lnTo>
                  <a:pt x="5965754" y="5612591"/>
                </a:lnTo>
                <a:lnTo>
                  <a:pt x="5944685" y="5768953"/>
                </a:lnTo>
                <a:lnTo>
                  <a:pt x="5922459" y="5923258"/>
                </a:lnTo>
                <a:lnTo>
                  <a:pt x="5896527" y="6079621"/>
                </a:lnTo>
                <a:lnTo>
                  <a:pt x="5868743" y="6235297"/>
                </a:lnTo>
                <a:lnTo>
                  <a:pt x="5841190" y="6391660"/>
                </a:lnTo>
                <a:lnTo>
                  <a:pt x="5809008" y="6547336"/>
                </a:lnTo>
                <a:lnTo>
                  <a:pt x="5776130" y="6702327"/>
                </a:lnTo>
                <a:lnTo>
                  <a:pt x="5741633" y="6858002"/>
                </a:lnTo>
                <a:lnTo>
                  <a:pt x="2610464"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CF2D3-5A80-399E-AF7D-724812CFD5F3}"/>
              </a:ext>
            </a:extLst>
          </p:cNvPr>
          <p:cNvSpPr>
            <a:spLocks noGrp="1"/>
          </p:cNvSpPr>
          <p:nvPr>
            <p:ph type="title"/>
          </p:nvPr>
        </p:nvSpPr>
        <p:spPr>
          <a:xfrm>
            <a:off x="900506" y="1118808"/>
            <a:ext cx="4671467" cy="4747683"/>
          </a:xfrm>
        </p:spPr>
        <p:txBody>
          <a:bodyPr anchor="ctr">
            <a:normAutofit/>
          </a:bodyPr>
          <a:lstStyle/>
          <a:p>
            <a:pPr algn="l"/>
            <a:r>
              <a:rPr lang="en-US" sz="5000"/>
              <a:t>Career Skills Obtained</a:t>
            </a:r>
          </a:p>
        </p:txBody>
      </p:sp>
      <p:sp>
        <p:nvSpPr>
          <p:cNvPr id="3" name="Content Placeholder 2">
            <a:extLst>
              <a:ext uri="{FF2B5EF4-FFF2-40B4-BE49-F238E27FC236}">
                <a16:creationId xmlns:a16="http://schemas.microsoft.com/office/drawing/2014/main" id="{18F41C46-B5F8-D085-522F-F6AF7365BB47}"/>
              </a:ext>
            </a:extLst>
          </p:cNvPr>
          <p:cNvSpPr>
            <a:spLocks noGrp="1"/>
          </p:cNvSpPr>
          <p:nvPr>
            <p:ph idx="1"/>
          </p:nvPr>
        </p:nvSpPr>
        <p:spPr>
          <a:xfrm>
            <a:off x="6498769" y="1118809"/>
            <a:ext cx="5049763" cy="4747681"/>
          </a:xfrm>
          <a:effectLst/>
        </p:spPr>
        <p:txBody>
          <a:bodyPr anchor="ctr">
            <a:normAutofit/>
          </a:bodyPr>
          <a:lstStyle/>
          <a:p>
            <a:r>
              <a:rPr lang="en-US">
                <a:solidFill>
                  <a:schemeClr val="tx1"/>
                </a:solidFill>
              </a:rPr>
              <a:t>By the end of this course, I have grown more familiar with Linux, Kali and Ubuntu Servers.</a:t>
            </a:r>
          </a:p>
          <a:p>
            <a:r>
              <a:rPr lang="en-US">
                <a:solidFill>
                  <a:schemeClr val="tx1"/>
                </a:solidFill>
              </a:rPr>
              <a:t>I have a better understanding of network security and the vulnerabilities that exist by default with most system.</a:t>
            </a:r>
          </a:p>
          <a:p>
            <a:r>
              <a:rPr lang="en-US">
                <a:solidFill>
                  <a:schemeClr val="tx1"/>
                </a:solidFill>
              </a:rPr>
              <a:t>I now have a familiarity with tools like Nessus that will allow me to diagnose network vulnerabilities and fix them in the future. </a:t>
            </a:r>
          </a:p>
          <a:p>
            <a:endParaRPr lang="en-US">
              <a:solidFill>
                <a:schemeClr val="tx1"/>
              </a:solidFill>
            </a:endParaRPr>
          </a:p>
        </p:txBody>
      </p:sp>
    </p:spTree>
    <p:extLst>
      <p:ext uri="{BB962C8B-B14F-4D97-AF65-F5344CB8AC3E}">
        <p14:creationId xmlns:p14="http://schemas.microsoft.com/office/powerpoint/2010/main" val="3629007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CF2D3-5A80-399E-AF7D-724812CFD5F3}"/>
              </a:ext>
            </a:extLst>
          </p:cNvPr>
          <p:cNvSpPr>
            <a:spLocks noGrp="1"/>
          </p:cNvSpPr>
          <p:nvPr>
            <p:ph type="title"/>
          </p:nvPr>
        </p:nvSpPr>
        <p:spPr>
          <a:xfrm>
            <a:off x="913795" y="609600"/>
            <a:ext cx="5978072" cy="1556702"/>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18F41C46-B5F8-D085-522F-F6AF7365BB47}"/>
              </a:ext>
            </a:extLst>
          </p:cNvPr>
          <p:cNvSpPr>
            <a:spLocks noGrp="1"/>
          </p:cNvSpPr>
          <p:nvPr>
            <p:ph idx="1"/>
          </p:nvPr>
        </p:nvSpPr>
        <p:spPr>
          <a:xfrm>
            <a:off x="913795" y="2354729"/>
            <a:ext cx="5978072" cy="3340119"/>
          </a:xfrm>
        </p:spPr>
        <p:txBody>
          <a:bodyPr anchor="t">
            <a:normAutofit/>
          </a:bodyPr>
          <a:lstStyle/>
          <a:p>
            <a:pPr>
              <a:lnSpc>
                <a:spcPct val="100000"/>
              </a:lnSpc>
            </a:pPr>
            <a:r>
              <a:rPr lang="en-US" dirty="0"/>
              <a:t>This course has taught me the fundamentals of information security. How to configure and test processes on the Azure cloud platform includes encryption, stateful firewall, multiple factor authentication, and vulnerability assessment.</a:t>
            </a:r>
            <a:endParaRPr lang="en-US"/>
          </a:p>
          <a:p>
            <a:pPr>
              <a:lnSpc>
                <a:spcPct val="100000"/>
              </a:lnSpc>
            </a:pPr>
            <a:r>
              <a:rPr lang="en-US" dirty="0"/>
              <a:t>I will take the information learned in this course and apply it to my career in the future. </a:t>
            </a:r>
            <a:endParaRPr lang="en-US"/>
          </a:p>
          <a:p>
            <a:pPr>
              <a:lnSpc>
                <a:spcPct val="100000"/>
              </a:lnSpc>
            </a:pPr>
            <a:endParaRPr lang="en-US"/>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7" name="Graphic 6" descr="Cloud Computing">
            <a:extLst>
              <a:ext uri="{FF2B5EF4-FFF2-40B4-BE49-F238E27FC236}">
                <a16:creationId xmlns:a16="http://schemas.microsoft.com/office/drawing/2014/main" id="{CC59F6D3-6BCD-DA63-2740-2D701650AF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2945" y="1197355"/>
            <a:ext cx="3995592" cy="3995592"/>
          </a:xfrm>
          <a:prstGeom prst="rect">
            <a:avLst/>
          </a:prstGeom>
        </p:spPr>
      </p:pic>
    </p:spTree>
    <p:extLst>
      <p:ext uri="{BB962C8B-B14F-4D97-AF65-F5344CB8AC3E}">
        <p14:creationId xmlns:p14="http://schemas.microsoft.com/office/powerpoint/2010/main" val="2900555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F2D3-5A80-399E-AF7D-724812CFD5F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8F41C46-B5F8-D085-522F-F6AF7365BB47}"/>
              </a:ext>
            </a:extLst>
          </p:cNvPr>
          <p:cNvSpPr>
            <a:spLocks noGrp="1"/>
          </p:cNvSpPr>
          <p:nvPr>
            <p:ph idx="1"/>
          </p:nvPr>
        </p:nvSpPr>
        <p:spPr/>
        <p:txBody>
          <a:bodyPr/>
          <a:lstStyle/>
          <a:p>
            <a:r>
              <a:rPr lang="en-US" dirty="0"/>
              <a:t>The Internet of Things is growing exponentially. New technologies and applications are being developed on a regular basis. Throughout this course we reviewed the configuration and testing process on the Azure cloud platform includes encryption, stateful firewall, multiple factor authentication, and vulnerability assessment. </a:t>
            </a:r>
          </a:p>
          <a:p>
            <a:r>
              <a:rPr lang="en-US" dirty="0"/>
              <a:t>The following slides will review the primary topics covered in the course via step-by-step slides.</a:t>
            </a:r>
          </a:p>
        </p:txBody>
      </p:sp>
    </p:spTree>
    <p:extLst>
      <p:ext uri="{BB962C8B-B14F-4D97-AF65-F5344CB8AC3E}">
        <p14:creationId xmlns:p14="http://schemas.microsoft.com/office/powerpoint/2010/main" val="15147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7674" y="0"/>
            <a:ext cx="8734010" cy="1828800"/>
          </a:xfrm>
        </p:spPr>
        <p:txBody>
          <a:bodyPr>
            <a:noAutofit/>
          </a:bodyPr>
          <a:lstStyle/>
          <a:p>
            <a:br>
              <a:rPr lang="en-US" sz="3600" dirty="0"/>
            </a:br>
            <a:r>
              <a:rPr lang="en-US" sz="3600" dirty="0"/>
              <a:t>Module 2</a:t>
            </a:r>
            <a:br>
              <a:rPr lang="en-US" sz="3600" dirty="0"/>
            </a:br>
            <a:r>
              <a:rPr lang="en-US" sz="3600" dirty="0"/>
              <a:t>Asymmetric Key Encryption </a:t>
            </a:r>
            <a:br>
              <a:rPr lang="en-US" sz="3600" dirty="0"/>
            </a:br>
            <a:endParaRPr lang="en-US" sz="3600" dirty="0"/>
          </a:p>
        </p:txBody>
      </p:sp>
      <p:sp>
        <p:nvSpPr>
          <p:cNvPr id="3" name="TextBox 2">
            <a:extLst>
              <a:ext uri="{FF2B5EF4-FFF2-40B4-BE49-F238E27FC236}">
                <a16:creationId xmlns:a16="http://schemas.microsoft.com/office/drawing/2014/main" id="{D7BACF0D-0FE2-A478-3294-F8E86B2CBF7E}"/>
              </a:ext>
            </a:extLst>
          </p:cNvPr>
          <p:cNvSpPr txBox="1"/>
          <p:nvPr/>
        </p:nvSpPr>
        <p:spPr>
          <a:xfrm>
            <a:off x="2424223" y="2690037"/>
            <a:ext cx="7155712"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During this module we utilize azure virtual machines to connect to the Kali Server.</a:t>
            </a:r>
            <a:br>
              <a:rPr lang="en-US" dirty="0"/>
            </a:br>
            <a:br>
              <a:rPr lang="en-US" dirty="0"/>
            </a:br>
            <a:endParaRPr lang="en-US" dirty="0"/>
          </a:p>
          <a:p>
            <a:pPr marL="285750" indent="-285750">
              <a:buFont typeface="Wingdings" panose="05000000000000000000" pitchFamily="2" charset="2"/>
              <a:buChar char="Ø"/>
            </a:pPr>
            <a:r>
              <a:rPr lang="en-US" dirty="0"/>
              <a:t>Once connected to the server we review the process of both Encryption and Decryption via the Terminal window.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File Encryption</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913796" y="2247153"/>
            <a:ext cx="3358084" cy="3544046"/>
          </a:xfrm>
        </p:spPr>
        <p:txBody>
          <a:bodyPr vert="horz" lIns="91440" tIns="45720" rIns="91440" bIns="45720" rtlCol="0" anchor="t">
            <a:normAutofit/>
          </a:bodyPr>
          <a:lstStyle/>
          <a:p>
            <a:pPr algn="l"/>
            <a:r>
              <a:rPr lang="en-US" sz="1800"/>
              <a:t>This screenshot should show the following.</a:t>
            </a:r>
          </a:p>
          <a:p>
            <a:pPr marL="285750" indent="-285750" algn="l">
              <a:buFont typeface="Wingdings 2" charset="2"/>
              <a:buChar char="•"/>
            </a:pPr>
            <a:r>
              <a:rPr lang="en-US" sz="1800"/>
              <a:t>Content of the plaintext file</a:t>
            </a:r>
          </a:p>
          <a:p>
            <a:pPr marL="285750" indent="-285750" algn="l">
              <a:buFont typeface="Wingdings 2" charset="2"/>
              <a:buChar char="•"/>
            </a:pPr>
            <a:r>
              <a:rPr lang="en-US" sz="1800"/>
              <a:t>Content of the encrypted file</a:t>
            </a:r>
          </a:p>
        </p:txBody>
      </p:sp>
      <p:pic>
        <p:nvPicPr>
          <p:cNvPr id="4" name="Picture 3">
            <a:extLst>
              <a:ext uri="{FF2B5EF4-FFF2-40B4-BE49-F238E27FC236}">
                <a16:creationId xmlns:a16="http://schemas.microsoft.com/office/drawing/2014/main" id="{64564DAC-F296-1981-C9A4-B09892C14677}"/>
              </a:ext>
            </a:extLst>
          </p:cNvPr>
          <p:cNvPicPr>
            <a:picLocks noChangeAspect="1"/>
          </p:cNvPicPr>
          <p:nvPr/>
        </p:nvPicPr>
        <p:blipFill>
          <a:blip r:embed="rId3"/>
          <a:stretch>
            <a:fillRect/>
          </a:stretch>
        </p:blipFill>
        <p:spPr>
          <a:xfrm>
            <a:off x="4915348" y="1152754"/>
            <a:ext cx="6633184" cy="4129156"/>
          </a:xfrm>
          <a:prstGeom prst="rect">
            <a:avLst/>
          </a:prstGeom>
        </p:spPr>
      </p:pic>
    </p:spTree>
    <p:extLst>
      <p:ext uri="{BB962C8B-B14F-4D97-AF65-F5344CB8AC3E}">
        <p14:creationId xmlns:p14="http://schemas.microsoft.com/office/powerpoint/2010/main" val="81742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File Decryption</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913796" y="2247153"/>
            <a:ext cx="3358084" cy="3544046"/>
          </a:xfrm>
        </p:spPr>
        <p:txBody>
          <a:bodyPr vert="horz" lIns="91440" tIns="45720" rIns="91440" bIns="45720" rtlCol="0" anchor="t">
            <a:normAutofit/>
          </a:bodyPr>
          <a:lstStyle/>
          <a:p>
            <a:pPr algn="l"/>
            <a:r>
              <a:rPr lang="en-US" sz="1800"/>
              <a:t>This screenshot should show the following.</a:t>
            </a:r>
          </a:p>
          <a:p>
            <a:pPr marL="285750" indent="-285750" algn="l">
              <a:buFont typeface="Wingdings 2" charset="2"/>
              <a:buChar char="•"/>
            </a:pPr>
            <a:r>
              <a:rPr lang="en-US" sz="1800"/>
              <a:t>The encrypted file being listed by itself</a:t>
            </a:r>
          </a:p>
          <a:p>
            <a:pPr marL="285750" indent="-285750" algn="l">
              <a:buFont typeface="Wingdings 2" charset="2"/>
              <a:buChar char="•"/>
            </a:pPr>
            <a:r>
              <a:rPr lang="en-US" sz="1800"/>
              <a:t>The decrypting process</a:t>
            </a:r>
          </a:p>
          <a:p>
            <a:pPr marL="285750" indent="-285750" algn="l">
              <a:buFont typeface="Wingdings 2" charset="2"/>
              <a:buChar char="•"/>
            </a:pPr>
            <a:r>
              <a:rPr lang="en-US" sz="1800"/>
              <a:t>Both the encrypted file and the original plaintext file being listed</a:t>
            </a:r>
          </a:p>
        </p:txBody>
      </p:sp>
      <p:pic>
        <p:nvPicPr>
          <p:cNvPr id="4" name="Picture 3">
            <a:extLst>
              <a:ext uri="{FF2B5EF4-FFF2-40B4-BE49-F238E27FC236}">
                <a16:creationId xmlns:a16="http://schemas.microsoft.com/office/drawing/2014/main" id="{82A8A94E-7CCC-E196-FDDB-BBE10409B4AB}"/>
              </a:ext>
            </a:extLst>
          </p:cNvPr>
          <p:cNvPicPr>
            <a:picLocks noChangeAspect="1"/>
          </p:cNvPicPr>
          <p:nvPr/>
        </p:nvPicPr>
        <p:blipFill>
          <a:blip r:embed="rId3"/>
          <a:stretch>
            <a:fillRect/>
          </a:stretch>
        </p:blipFill>
        <p:spPr>
          <a:xfrm>
            <a:off x="4915348" y="1144463"/>
            <a:ext cx="6633184" cy="4145739"/>
          </a:xfrm>
          <a:prstGeom prst="rect">
            <a:avLst/>
          </a:prstGeom>
        </p:spPr>
      </p:pic>
    </p:spTree>
    <p:extLst>
      <p:ext uri="{BB962C8B-B14F-4D97-AF65-F5344CB8AC3E}">
        <p14:creationId xmlns:p14="http://schemas.microsoft.com/office/powerpoint/2010/main" val="321400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4013" y="1115568"/>
            <a:ext cx="3487616" cy="4626864"/>
          </a:xfrm>
        </p:spPr>
        <p:txBody>
          <a:bodyPr vert="horz" lIns="91440" tIns="45720" rIns="91440" bIns="45720" rtlCol="0" anchor="ctr">
            <a:normAutofit/>
          </a:bodyPr>
          <a:lstStyle/>
          <a:p>
            <a:pPr algn="l"/>
            <a:br>
              <a:rPr lang="en-US" sz="3600"/>
            </a:br>
            <a:r>
              <a:rPr lang="en-US" sz="3600"/>
              <a:t>Module 3</a:t>
            </a:r>
            <a:br>
              <a:rPr lang="en-US" sz="3600"/>
            </a:br>
            <a:r>
              <a:rPr lang="en-US" sz="3600"/>
              <a:t>Stateful Firewall </a:t>
            </a:r>
            <a:br>
              <a:rPr lang="en-US" sz="3600"/>
            </a:br>
            <a:br>
              <a:rPr lang="en-US" sz="3600"/>
            </a:br>
            <a:endParaRPr lang="en-US" sz="360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2">
            <a:extLst>
              <a:ext uri="{FF2B5EF4-FFF2-40B4-BE49-F238E27FC236}">
                <a16:creationId xmlns:a16="http://schemas.microsoft.com/office/drawing/2014/main" id="{9FE1F10A-76D0-6FD4-570C-44CCD9FEA7DC}"/>
              </a:ext>
            </a:extLst>
          </p:cNvPr>
          <p:cNvSpPr txBox="1"/>
          <p:nvPr/>
        </p:nvSpPr>
        <p:spPr>
          <a:xfrm>
            <a:off x="5105398" y="1115568"/>
            <a:ext cx="6245352" cy="4626864"/>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Ø"/>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During module 3 we continue to utilize the Kali virtual machine.</a:t>
            </a:r>
          </a:p>
          <a:p>
            <a:pPr marL="285750" indent="-285750" defTabSz="457200">
              <a:spcBef>
                <a:spcPct val="20000"/>
              </a:spcBef>
              <a:spcAft>
                <a:spcPts val="600"/>
              </a:spcAft>
              <a:buClr>
                <a:schemeClr val="tx2"/>
              </a:buClr>
              <a:buSzPct val="70000"/>
              <a:buFont typeface="Wingdings 2" charset="2"/>
              <a:buChar char="Ø"/>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spcBef>
                <a:spcPct val="20000"/>
              </a:spcBef>
              <a:spcAft>
                <a:spcPts val="600"/>
              </a:spcAft>
              <a:buClr>
                <a:schemeClr val="tx2"/>
              </a:buClr>
              <a:buSzPct val="70000"/>
              <a:buFont typeface="Wingdings 2" charset="2"/>
              <a:buChar char="Ø"/>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Utilizing the terminal, we establish IP Tables and perform an Nmap Scan of the Linux server.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913795" y="609600"/>
            <a:ext cx="5978072" cy="1556702"/>
          </a:xfrm>
        </p:spPr>
        <p:txBody>
          <a:bodyPr vert="horz" lIns="91440" tIns="45720" rIns="91440" bIns="45720" rtlCol="0" anchor="ctr">
            <a:normAutofit/>
          </a:bodyPr>
          <a:lstStyle/>
          <a:p>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Question</a:t>
            </a:r>
          </a:p>
        </p:txBody>
      </p:sp>
      <p:sp>
        <p:nvSpPr>
          <p:cNvPr id="9" name="Text Placeholder 3"/>
          <p:cNvSpPr>
            <a:spLocks noGrp="1"/>
          </p:cNvSpPr>
          <p:nvPr>
            <p:ph type="body" sz="half" idx="2"/>
          </p:nvPr>
        </p:nvSpPr>
        <p:spPr>
          <a:xfrm>
            <a:off x="913795" y="2354729"/>
            <a:ext cx="5978072" cy="3340119"/>
          </a:xfrm>
        </p:spPr>
        <p:txBody>
          <a:bodyPr vert="horz" lIns="91440" tIns="45720" rIns="91440" bIns="45720" rtlCol="0" anchor="t">
            <a:normAutofit/>
          </a:bodyPr>
          <a:lstStyle/>
          <a:p>
            <a:pPr algn="l">
              <a:lnSpc>
                <a:spcPct val="100000"/>
              </a:lnSpc>
            </a:pPr>
            <a:r>
              <a:rPr lang="en-US" sz="1100" dirty="0"/>
              <a:t>What effect does the </a:t>
            </a:r>
            <a:r>
              <a:rPr lang="en-US" sz="1100" dirty="0" err="1"/>
              <a:t>sudo</a:t>
            </a:r>
            <a:r>
              <a:rPr lang="en-US" sz="1100" dirty="0"/>
              <a:t> iptables --policy INPUT DROP command have on the access to computing resources?</a:t>
            </a:r>
          </a:p>
          <a:p>
            <a:pPr algn="l">
              <a:lnSpc>
                <a:spcPct val="100000"/>
              </a:lnSpc>
            </a:pPr>
            <a:endParaRPr lang="en-US" sz="1100" dirty="0"/>
          </a:p>
          <a:p>
            <a:pPr algn="l">
              <a:lnSpc>
                <a:spcPct val="100000"/>
              </a:lnSpc>
            </a:pPr>
            <a:r>
              <a:rPr lang="en-US" sz="1100" dirty="0"/>
              <a:t>Answer here: </a:t>
            </a:r>
          </a:p>
          <a:p>
            <a:pPr algn="l">
              <a:lnSpc>
                <a:spcPct val="100000"/>
              </a:lnSpc>
            </a:pPr>
            <a:endParaRPr lang="en-US" sz="1100" dirty="0"/>
          </a:p>
          <a:p>
            <a:pPr marL="171450" indent="-171450" algn="l">
              <a:lnSpc>
                <a:spcPct val="100000"/>
              </a:lnSpc>
              <a:buFont typeface="Wingdings 2" charset="2"/>
              <a:buChar char="•"/>
            </a:pPr>
            <a:r>
              <a:rPr lang="en-US" sz="1100" dirty="0"/>
              <a:t>The “</a:t>
            </a:r>
            <a:r>
              <a:rPr lang="en-US" sz="1100" dirty="0" err="1"/>
              <a:t>sudo</a:t>
            </a:r>
            <a:r>
              <a:rPr lang="en-US" sz="1100" dirty="0"/>
              <a:t> iptables –policy INPUT DROP” adds a rule in reference to incoming traffic, filtering the traffic in essence closing the previously open ports. </a:t>
            </a:r>
          </a:p>
          <a:p>
            <a:pPr marL="171450" indent="-171450" algn="l">
              <a:lnSpc>
                <a:spcPct val="100000"/>
              </a:lnSpc>
              <a:buFont typeface="Wingdings 2" charset="2"/>
              <a:buChar char="•"/>
            </a:pPr>
            <a:endParaRPr lang="en-US" sz="1100" dirty="0"/>
          </a:p>
          <a:p>
            <a:pPr marL="171450" indent="-171450" algn="l">
              <a:lnSpc>
                <a:spcPct val="100000"/>
              </a:lnSpc>
              <a:buFont typeface="Wingdings 2" charset="2"/>
              <a:buChar char="•"/>
            </a:pPr>
            <a:endParaRPr lang="en-US" sz="1100" dirty="0"/>
          </a:p>
          <a:p>
            <a:pPr marL="171450" indent="-171450" algn="l">
              <a:lnSpc>
                <a:spcPct val="100000"/>
              </a:lnSpc>
              <a:buFont typeface="Wingdings 2" charset="2"/>
              <a:buChar char="•"/>
            </a:pPr>
            <a:endParaRPr lang="en-US" sz="1100" dirty="0"/>
          </a:p>
          <a:p>
            <a:pPr algn="l">
              <a:lnSpc>
                <a:spcPct val="100000"/>
              </a:lnSpc>
            </a:pPr>
            <a:endParaRPr lang="en-US" sz="1100" dirty="0"/>
          </a:p>
          <a:p>
            <a:pPr algn="l">
              <a:lnSpc>
                <a:spcPct val="100000"/>
              </a:lnSpc>
            </a:pPr>
            <a:br>
              <a:rPr lang="en-US" sz="1100" dirty="0"/>
            </a:br>
            <a:endParaRPr lang="en-US" sz="1100" dirty="0"/>
          </a:p>
        </p:txBody>
      </p:sp>
      <p:pic>
        <p:nvPicPr>
          <p:cNvPr id="18" name="Picture 17">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13" name="Graphic 12" descr="Transfer">
            <a:extLst>
              <a:ext uri="{FF2B5EF4-FFF2-40B4-BE49-F238E27FC236}">
                <a16:creationId xmlns:a16="http://schemas.microsoft.com/office/drawing/2014/main" id="{0BE79748-545B-9153-7930-7E5D254BA7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2945" y="1197355"/>
            <a:ext cx="3995592" cy="3995592"/>
          </a:xfrm>
          <a:prstGeom prst="rect">
            <a:avLst/>
          </a:prstGeom>
        </p:spPr>
      </p:pic>
    </p:spTree>
    <p:extLst>
      <p:ext uri="{BB962C8B-B14F-4D97-AF65-F5344CB8AC3E}">
        <p14:creationId xmlns:p14="http://schemas.microsoft.com/office/powerpoint/2010/main" val="9831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0AB9C63-27B3-4275-BF3D-3E471704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18"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217801" y="0"/>
            <a:ext cx="5441285" cy="2922365"/>
          </a:xfrm>
        </p:spPr>
        <p:txBody>
          <a:bodyPr vert="horz" lIns="91440" tIns="45720" rIns="91440" bIns="45720" rtlCol="0" anchor="ctr">
            <a:normAutofit/>
          </a:bodyPr>
          <a:lstStyle/>
          <a:p>
            <a:r>
              <a:rPr lang="en-US" sz="5400" dirty="0"/>
              <a:t>Nmap Scan</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10649" y="2599989"/>
            <a:ext cx="4690532" cy="2369576"/>
          </a:xfrm>
        </p:spPr>
        <p:txBody>
          <a:bodyPr vert="horz" lIns="91440" tIns="45720" rIns="91440" bIns="45720" rtlCol="0" anchor="t">
            <a:normAutofit/>
          </a:bodyPr>
          <a:lstStyle/>
          <a:p>
            <a:r>
              <a:rPr lang="en-US" sz="2000" dirty="0">
                <a:solidFill>
                  <a:srgbClr val="FEA935"/>
                </a:solidFill>
              </a:rPr>
              <a:t>This screenshot should show the Nmap scan result of the Linux Server VM.</a:t>
            </a:r>
          </a:p>
        </p:txBody>
      </p:sp>
      <p:pic>
        <p:nvPicPr>
          <p:cNvPr id="15" name="Picture 14">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8" name="Picture 7">
            <a:extLst>
              <a:ext uri="{FF2B5EF4-FFF2-40B4-BE49-F238E27FC236}">
                <a16:creationId xmlns:a16="http://schemas.microsoft.com/office/drawing/2014/main" id="{523F427B-4476-7E2A-F3B4-8569ED80E90D}"/>
              </a:ext>
            </a:extLst>
          </p:cNvPr>
          <p:cNvPicPr>
            <a:picLocks noChangeAspect="1"/>
          </p:cNvPicPr>
          <p:nvPr/>
        </p:nvPicPr>
        <p:blipFill>
          <a:blip r:embed="rId4"/>
          <a:stretch>
            <a:fillRect/>
          </a:stretch>
        </p:blipFill>
        <p:spPr>
          <a:xfrm>
            <a:off x="5108491" y="1216013"/>
            <a:ext cx="6400631" cy="4800473"/>
          </a:xfrm>
          <a:prstGeom prst="rect">
            <a:avLst/>
          </a:prstGeom>
        </p:spPr>
      </p:pic>
    </p:spTree>
    <p:extLst>
      <p:ext uri="{BB962C8B-B14F-4D97-AF65-F5344CB8AC3E}">
        <p14:creationId xmlns:p14="http://schemas.microsoft.com/office/powerpoint/2010/main" val="38118386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{04F5F5C8-F9E4-4E0B-9C78-26FC89368DA0}tf55705232_win32</Template>
  <TotalTime>85</TotalTime>
  <Words>785</Words>
  <Application>Microsoft Office PowerPoint</Application>
  <PresentationFormat>Widescreen</PresentationFormat>
  <Paragraphs>84</Paragraphs>
  <Slides>22</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Calibri</vt:lpstr>
      <vt:lpstr>Goudy Old Style</vt:lpstr>
      <vt:lpstr>Times New Roman</vt:lpstr>
      <vt:lpstr>Wingdings</vt:lpstr>
      <vt:lpstr>Wingdings 2</vt:lpstr>
      <vt:lpstr>SlateVTI</vt:lpstr>
      <vt:lpstr>Microsoft Word Document</vt:lpstr>
      <vt:lpstr>Fundamentals of Information System Security SEC285</vt:lpstr>
      <vt:lpstr>Contents </vt:lpstr>
      <vt:lpstr>Introduction</vt:lpstr>
      <vt:lpstr> Module 2 Asymmetric Key Encryption  </vt:lpstr>
      <vt:lpstr>File Encryption</vt:lpstr>
      <vt:lpstr>File Decryption</vt:lpstr>
      <vt:lpstr> Module 3 Stateful Firewall   </vt:lpstr>
      <vt:lpstr>Question</vt:lpstr>
      <vt:lpstr>Nmap Scan</vt:lpstr>
      <vt:lpstr> Module 4 Bring Your Own Device (BYOD)  Security Policy  </vt:lpstr>
      <vt:lpstr>BYOD Security Policy</vt:lpstr>
      <vt:lpstr>Module 5 Multifactor Authentication (MFA) </vt:lpstr>
      <vt:lpstr>Common-auth Configuration File</vt:lpstr>
      <vt:lpstr>MFA Logon Screen</vt:lpstr>
      <vt:lpstr> Module 6 Vulnerability Assessment</vt:lpstr>
      <vt:lpstr>Nmap</vt:lpstr>
      <vt:lpstr>NetCat</vt:lpstr>
      <vt:lpstr>Wireshark</vt:lpstr>
      <vt:lpstr>Nessus</vt:lpstr>
      <vt:lpstr>Challenges</vt:lpstr>
      <vt:lpstr>Career Skills Obtained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Information System Security SEC285</dc:title>
  <dc:creator>Ed Alvarado</dc:creator>
  <cp:lastModifiedBy>Ed Alvarado</cp:lastModifiedBy>
  <cp:revision>3</cp:revision>
  <dcterms:created xsi:type="dcterms:W3CDTF">2022-08-16T23:39:40Z</dcterms:created>
  <dcterms:modified xsi:type="dcterms:W3CDTF">2022-08-17T01:04:44Z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